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Abhaya Libre Regular" panose="020B0604020202020204" charset="0"/>
      <p:regular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HK Grotesk Bold" panose="020B0604020202020204" charset="0"/>
      <p:regular r:id="rId21"/>
    </p:embeddedFont>
    <p:embeddedFont>
      <p:font typeface="HK Grotesk Light" panose="020B0604020202020204" charset="0"/>
      <p:regular r:id="rId22"/>
    </p:embeddedFont>
    <p:embeddedFont>
      <p:font typeface="Open Sans Light" panose="020B0306030504020204" pitchFamily="34" charset="0"/>
      <p:regular r:id="rId23"/>
      <p: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F8A371-AB1B-4B01-AC1E-9876D3394010}" v="42" dt="2021-05-09T11:45:26.6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jpeg>
</file>

<file path=ppt/media/image19.png>
</file>

<file path=ppt/media/image2.png>
</file>

<file path=ppt/media/image20.svg>
</file>

<file path=ppt/media/image3.svg>
</file>

<file path=ppt/media/image4.jpeg>
</file>

<file path=ppt/media/image5.png>
</file>

<file path=ppt/media/image6.sv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09.05.2021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09.05.2021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2</a:t>
            </a:fld>
            <a:endParaRPr lang="cs-CZ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samuno18/sorting_decreasing_in_8085.git" TargetMode="External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SFWnJ9tvacw?feature=oembed" TargetMode="External"/><Relationship Id="rId5" Type="http://schemas.openxmlformats.org/officeDocument/2006/relationships/image" Target="../media/image10.jpeg"/><Relationship Id="rId4" Type="http://schemas.openxmlformats.org/officeDocument/2006/relationships/image" Target="../media/image9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jbjOi4bDLEE?feature=oembe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9144000" y="4762"/>
            <a:ext cx="9144000" cy="10287000"/>
          </a:xfrm>
          <a:prstGeom prst="rect">
            <a:avLst/>
          </a:prstGeom>
          <a:solidFill>
            <a:srgbClr val="121212">
              <a:alpha val="80000"/>
            </a:srgbClr>
          </a:solidFill>
        </p:spPr>
      </p:sp>
      <p:grpSp>
        <p:nvGrpSpPr>
          <p:cNvPr id="3" name="Group 3"/>
          <p:cNvGrpSpPr/>
          <p:nvPr/>
        </p:nvGrpSpPr>
        <p:grpSpPr>
          <a:xfrm>
            <a:off x="0" y="9237345"/>
            <a:ext cx="18288000" cy="1054418"/>
            <a:chOff x="0" y="0"/>
            <a:chExt cx="24384000" cy="1405890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AutoShape 5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917482" y="2161833"/>
            <a:ext cx="5597037" cy="5963334"/>
            <a:chOff x="0" y="0"/>
            <a:chExt cx="7462716" cy="7951112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7462716" cy="7951112"/>
              <a:chOff x="0" y="0"/>
              <a:chExt cx="16102750" cy="17156593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16102749" cy="17156593"/>
              </a:xfrm>
              <a:custGeom>
                <a:avLst/>
                <a:gdLst/>
                <a:ahLst/>
                <a:cxnLst/>
                <a:rect l="l" t="t" r="r" b="b"/>
                <a:pathLst>
                  <a:path w="16102749" h="17156593">
                    <a:moveTo>
                      <a:pt x="0" y="0"/>
                    </a:moveTo>
                    <a:lnTo>
                      <a:pt x="0" y="17156593"/>
                    </a:lnTo>
                    <a:lnTo>
                      <a:pt x="16102749" y="17156593"/>
                    </a:lnTo>
                    <a:lnTo>
                      <a:pt x="16102749" y="0"/>
                    </a:lnTo>
                    <a:lnTo>
                      <a:pt x="0" y="0"/>
                    </a:lnTo>
                    <a:close/>
                    <a:moveTo>
                      <a:pt x="16041790" y="17095632"/>
                    </a:moveTo>
                    <a:lnTo>
                      <a:pt x="59690" y="17095632"/>
                    </a:lnTo>
                    <a:lnTo>
                      <a:pt x="59690" y="59690"/>
                    </a:lnTo>
                    <a:lnTo>
                      <a:pt x="16041790" y="59690"/>
                    </a:lnTo>
                    <a:lnTo>
                      <a:pt x="16041790" y="1709563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</p:grpSp>
        <p:sp>
          <p:nvSpPr>
            <p:cNvPr id="9" name="TextBox 9"/>
            <p:cNvSpPr txBox="1"/>
            <p:nvPr/>
          </p:nvSpPr>
          <p:spPr>
            <a:xfrm>
              <a:off x="1052020" y="821088"/>
              <a:ext cx="5358677" cy="62041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160"/>
                </a:lnSpc>
              </a:pPr>
              <a:r>
                <a:rPr lang="en-US" sz="4400">
                  <a:solidFill>
                    <a:srgbClr val="FFFFFF"/>
                  </a:solidFill>
                  <a:latin typeface="Abhaya Libre Regular"/>
                </a:rPr>
                <a:t>PROGRAM TO SORT ARRAY OF DATA IN DECREASING ORDER USING 8085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01</a:t>
            </a:r>
          </a:p>
        </p:txBody>
      </p:sp>
      <p:pic>
        <p:nvPicPr>
          <p:cNvPr id="11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0" y="4762"/>
            <a:ext cx="1954832" cy="1969153"/>
          </a:xfrm>
          <a:prstGeom prst="rect">
            <a:avLst/>
          </a:prstGeom>
        </p:spPr>
      </p:pic>
      <p:sp>
        <p:nvSpPr>
          <p:cNvPr id="12" name="TextBox 12"/>
          <p:cNvSpPr txBox="1"/>
          <p:nvPr/>
        </p:nvSpPr>
        <p:spPr>
          <a:xfrm>
            <a:off x="9831605" y="9135031"/>
            <a:ext cx="5203695" cy="11923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10"/>
              </a:lnSpc>
            </a:pPr>
            <a:r>
              <a:rPr lang="en-US" sz="3436">
                <a:solidFill>
                  <a:srgbClr val="FFFFFF"/>
                </a:solidFill>
                <a:latin typeface="Open Sans Light"/>
              </a:rPr>
              <a:t>VANSHAJ KERNI </a:t>
            </a:r>
          </a:p>
          <a:p>
            <a:pPr algn="ctr">
              <a:lnSpc>
                <a:spcPts val="4810"/>
              </a:lnSpc>
            </a:pPr>
            <a:r>
              <a:rPr lang="en-US" sz="3436">
                <a:solidFill>
                  <a:srgbClr val="FFFFFF"/>
                </a:solidFill>
                <a:latin typeface="Open Sans Light"/>
              </a:rPr>
              <a:t>INT MSc PHYSICS III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63891" y="2298902"/>
            <a:ext cx="5760225" cy="5689196"/>
            <a:chOff x="0" y="0"/>
            <a:chExt cx="7680300" cy="7585595"/>
          </a:xfrm>
        </p:grpSpPr>
        <p:sp>
          <p:nvSpPr>
            <p:cNvPr id="3" name="TextBox 3"/>
            <p:cNvSpPr txBox="1"/>
            <p:nvPr/>
          </p:nvSpPr>
          <p:spPr>
            <a:xfrm>
              <a:off x="0" y="-9525"/>
              <a:ext cx="7680300" cy="62071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9160"/>
                </a:lnSpc>
              </a:pPr>
              <a:r>
                <a:rPr lang="en-US" sz="7633">
                  <a:solidFill>
                    <a:srgbClr val="FFFFFF"/>
                  </a:solidFill>
                  <a:latin typeface="Abhaya Libre Regular"/>
                </a:rPr>
                <a:t>FLOW CHART FOR</a:t>
              </a:r>
            </a:p>
            <a:p>
              <a:pPr algn="ctr">
                <a:lnSpc>
                  <a:spcPts val="9160"/>
                </a:lnSpc>
              </a:pPr>
              <a:r>
                <a:rPr lang="en-US" sz="7633">
                  <a:solidFill>
                    <a:srgbClr val="FFFFFF"/>
                  </a:solidFill>
                  <a:latin typeface="Abhaya Libre Regular"/>
                </a:rPr>
                <a:t>BUBBLE SORT</a:t>
              </a:r>
            </a:p>
            <a:p>
              <a:pPr algn="ctr">
                <a:lnSpc>
                  <a:spcPts val="9160"/>
                </a:lnSpc>
              </a:pPr>
              <a:r>
                <a:rPr lang="en-US" sz="7633">
                  <a:solidFill>
                    <a:srgbClr val="FFFFFF"/>
                  </a:solidFill>
                  <a:latin typeface="Abhaya Libre Regular"/>
                </a:rPr>
                <a:t>IN 8085</a:t>
              </a:r>
            </a:p>
          </p:txBody>
        </p:sp>
        <p:sp>
          <p:nvSpPr>
            <p:cNvPr id="4" name="AutoShape 4"/>
            <p:cNvSpPr/>
            <p:nvPr/>
          </p:nvSpPr>
          <p:spPr>
            <a:xfrm>
              <a:off x="2680689" y="7527458"/>
              <a:ext cx="2318922" cy="58136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9237345"/>
            <a:ext cx="18288000" cy="1054418"/>
            <a:chOff x="0" y="0"/>
            <a:chExt cx="24384000" cy="1405890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7" name="AutoShape 7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8" name="Group 8"/>
          <p:cNvGrpSpPr/>
          <p:nvPr/>
        </p:nvGrpSpPr>
        <p:grpSpPr>
          <a:xfrm>
            <a:off x="10770065" y="20955"/>
            <a:ext cx="6489235" cy="9237345"/>
            <a:chOff x="0" y="0"/>
            <a:chExt cx="8652313" cy="12316460"/>
          </a:xfrm>
        </p:grpSpPr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8652313" cy="12316460"/>
            </a:xfrm>
            <a:prstGeom prst="rect">
              <a:avLst/>
            </a:prstGeom>
          </p:spPr>
        </p:pic>
        <p:pic>
          <p:nvPicPr>
            <p:cNvPr id="10" name="Picture 10"/>
            <p:cNvPicPr>
              <a:picLocks noChangeAspect="1"/>
            </p:cNvPicPr>
            <p:nvPr/>
          </p:nvPicPr>
          <p:blipFill>
            <a:blip r:embed="rId4"/>
            <a:srcRect l="11652" r="38683"/>
            <a:stretch>
              <a:fillRect/>
            </a:stretch>
          </p:blipFill>
          <p:spPr>
            <a:xfrm>
              <a:off x="0" y="0"/>
              <a:ext cx="8652313" cy="12316460"/>
            </a:xfrm>
            <a:prstGeom prst="rect">
              <a:avLst/>
            </a:prstGeom>
          </p:spPr>
        </p:pic>
      </p:grpSp>
      <p:sp>
        <p:nvSpPr>
          <p:cNvPr id="11" name="TextBox 11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7345"/>
            <a:ext cx="18288000" cy="1054418"/>
            <a:chOff x="0" y="0"/>
            <a:chExt cx="24384000" cy="1405890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4" name="AutoShape 4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3991915" y="3415354"/>
            <a:ext cx="10304170" cy="3446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21"/>
              </a:lnSpc>
            </a:pPr>
            <a:r>
              <a:rPr lang="en-US" sz="7518">
                <a:solidFill>
                  <a:srgbClr val="FFFFFF"/>
                </a:solidFill>
                <a:latin typeface="HK Grotesk Light"/>
              </a:rPr>
              <a:t>UNDERSTANDING BUBBLE SORTING MORE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857393" y="2438210"/>
            <a:ext cx="6514035" cy="42412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3"/>
              </a:lnSpc>
            </a:pPr>
            <a:r>
              <a:rPr lang="en-US" sz="4002" u="sng">
                <a:solidFill>
                  <a:srgbClr val="FFFFFF"/>
                </a:solidFill>
                <a:latin typeface="HK Grotesk Light"/>
              </a:rPr>
              <a:t>Bubble sorting</a:t>
            </a:r>
            <a:r>
              <a:rPr lang="en-US" sz="4002">
                <a:solidFill>
                  <a:srgbClr val="FFFFFF"/>
                </a:solidFill>
                <a:latin typeface="HK Grotesk Light"/>
              </a:rPr>
              <a:t>:</a:t>
            </a:r>
          </a:p>
          <a:p>
            <a:pPr marL="864155" lvl="1" indent="-432077">
              <a:lnSpc>
                <a:spcPts val="5603"/>
              </a:lnSpc>
              <a:buFont typeface="Arial"/>
              <a:buChar char="•"/>
            </a:pPr>
            <a:r>
              <a:rPr lang="en-US" sz="4002">
                <a:solidFill>
                  <a:srgbClr val="FFFFFF"/>
                </a:solidFill>
                <a:latin typeface="HK Grotesk Light"/>
              </a:rPr>
              <a:t>O(n), O(n^2)</a:t>
            </a:r>
          </a:p>
          <a:p>
            <a:pPr marL="864155" lvl="1" indent="-432077">
              <a:lnSpc>
                <a:spcPts val="5603"/>
              </a:lnSpc>
              <a:buFont typeface="Arial"/>
              <a:buChar char="•"/>
            </a:pPr>
            <a:r>
              <a:rPr lang="en-US" sz="4002">
                <a:solidFill>
                  <a:srgbClr val="FFFFFF"/>
                </a:solidFill>
                <a:latin typeface="HK Grotesk Light"/>
              </a:rPr>
              <a:t>Inefficient</a:t>
            </a:r>
          </a:p>
          <a:p>
            <a:pPr marL="864155" lvl="1" indent="-432077">
              <a:lnSpc>
                <a:spcPts val="5603"/>
              </a:lnSpc>
              <a:buFont typeface="Arial"/>
              <a:buChar char="•"/>
            </a:pPr>
            <a:r>
              <a:rPr lang="en-US" sz="4002">
                <a:solidFill>
                  <a:srgbClr val="FFFFFF"/>
                </a:solidFill>
                <a:latin typeface="HK Grotesk Light"/>
              </a:rPr>
              <a:t>Exchanging</a:t>
            </a:r>
          </a:p>
          <a:p>
            <a:pPr marL="864155" lvl="1" indent="-432077">
              <a:lnSpc>
                <a:spcPts val="5603"/>
              </a:lnSpc>
              <a:buFont typeface="Arial"/>
              <a:buChar char="•"/>
            </a:pPr>
            <a:r>
              <a:rPr lang="en-US" sz="4002">
                <a:solidFill>
                  <a:srgbClr val="FFFFFF"/>
                </a:solidFill>
                <a:latin typeface="HK Grotesk Light"/>
              </a:rPr>
              <a:t>Slow compared to Mergesort method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0" y="9237345"/>
            <a:ext cx="18288000" cy="1054418"/>
            <a:chOff x="0" y="0"/>
            <a:chExt cx="24384000" cy="1405890"/>
          </a:xfrm>
        </p:grpSpPr>
        <p:sp>
          <p:nvSpPr>
            <p:cNvPr id="4" name="AutoShape 4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5" name="AutoShape 5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12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732890" y="2878704"/>
            <a:ext cx="5251698" cy="3596317"/>
            <a:chOff x="0" y="0"/>
            <a:chExt cx="7002264" cy="4795089"/>
          </a:xfrm>
        </p:grpSpPr>
        <p:sp>
          <p:nvSpPr>
            <p:cNvPr id="8" name="AutoShape 8"/>
            <p:cNvSpPr/>
            <p:nvPr/>
          </p:nvSpPr>
          <p:spPr>
            <a:xfrm>
              <a:off x="2131335" y="4739942"/>
              <a:ext cx="2199671" cy="55147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04775"/>
              <a:ext cx="7002264" cy="41213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949961" lvl="1" indent="-474980">
                <a:lnSpc>
                  <a:spcPts val="6160"/>
                </a:lnSpc>
                <a:buFont typeface="Arial"/>
                <a:buChar char="•"/>
              </a:pPr>
              <a:r>
                <a:rPr lang="en-US" sz="4400">
                  <a:solidFill>
                    <a:srgbClr val="FFFFFF"/>
                  </a:solidFill>
                  <a:latin typeface="Abhaya Libre Regular"/>
                </a:rPr>
                <a:t>Time complexity</a:t>
              </a:r>
            </a:p>
            <a:p>
              <a:pPr marL="949961" lvl="1" indent="-474980">
                <a:lnSpc>
                  <a:spcPts val="6160"/>
                </a:lnSpc>
                <a:buFont typeface="Arial"/>
                <a:buChar char="•"/>
              </a:pPr>
              <a:r>
                <a:rPr lang="en-US" sz="4400">
                  <a:solidFill>
                    <a:srgbClr val="FFFFFF"/>
                  </a:solidFill>
                  <a:latin typeface="Abhaya Libre Regular"/>
                </a:rPr>
                <a:t>Efficiency</a:t>
              </a:r>
            </a:p>
            <a:p>
              <a:pPr marL="949961" lvl="1" indent="-474980">
                <a:lnSpc>
                  <a:spcPts val="6160"/>
                </a:lnSpc>
                <a:buFont typeface="Arial"/>
                <a:buChar char="•"/>
              </a:pPr>
              <a:r>
                <a:rPr lang="en-US" sz="4400">
                  <a:solidFill>
                    <a:srgbClr val="FFFFFF"/>
                  </a:solidFill>
                  <a:latin typeface="Abhaya Libre Regular"/>
                </a:rPr>
                <a:t>Method of sorting</a:t>
              </a:r>
            </a:p>
            <a:p>
              <a:pPr marL="949960" lvl="1" indent="-474980">
                <a:lnSpc>
                  <a:spcPts val="6159"/>
                </a:lnSpc>
                <a:buFont typeface="Arial"/>
                <a:buChar char="•"/>
              </a:pPr>
              <a:r>
                <a:rPr lang="en-US" sz="4400">
                  <a:solidFill>
                    <a:srgbClr val="FFFFFF"/>
                  </a:solidFill>
                  <a:latin typeface="Abhaya Libre Regular"/>
                </a:rPr>
                <a:t>Speed of sorting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9139238" y="4652328"/>
            <a:ext cx="952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80"/>
              </a:lnSpc>
            </a:pPr>
            <a:endParaRPr/>
          </a:p>
        </p:txBody>
      </p:sp>
      <p:sp>
        <p:nvSpPr>
          <p:cNvPr id="11" name="TextBox 11"/>
          <p:cNvSpPr txBox="1"/>
          <p:nvPr/>
        </p:nvSpPr>
        <p:spPr>
          <a:xfrm>
            <a:off x="0" y="7938770"/>
            <a:ext cx="18278475" cy="1298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Open Sans Light"/>
              </a:rPr>
              <a:t>In 2007, former Google CEO Eric Schmidt asked then-presidential candidate Barack Obama during an interview about the best way to sort one million integers; Obama paused for a moment and replied "I think the bubble sort would be the wrong way to go."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10212" b="102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7345"/>
            <a:ext cx="18288000" cy="1054418"/>
            <a:chOff x="0" y="0"/>
            <a:chExt cx="24384000" cy="1405890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4" name="AutoShape 4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5039883" y="7482389"/>
            <a:ext cx="7382355" cy="1646515"/>
            <a:chOff x="0" y="0"/>
            <a:chExt cx="9843140" cy="2367882"/>
          </a:xfrm>
        </p:grpSpPr>
        <p:sp>
          <p:nvSpPr>
            <p:cNvPr id="6" name="TextBox 6"/>
            <p:cNvSpPr txBox="1"/>
            <p:nvPr/>
          </p:nvSpPr>
          <p:spPr>
            <a:xfrm>
              <a:off x="0" y="1597765"/>
              <a:ext cx="9002542" cy="77011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863"/>
                </a:lnSpc>
              </a:pPr>
              <a:r>
                <a:rPr lang="en-US" sz="3473">
                  <a:solidFill>
                    <a:srgbClr val="FFFFFF"/>
                  </a:solidFill>
                  <a:latin typeface="HK Grotesk Light"/>
                </a:rPr>
                <a:t>the code is available at:</a:t>
              </a:r>
            </a:p>
          </p:txBody>
        </p:sp>
        <p:pic>
          <p:nvPicPr>
            <p:cNvPr id="7" name="Picture 7">
              <a:hlinkClick r:id="rId3"/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8161944" y="0"/>
              <a:ext cx="1681196" cy="2367882"/>
            </a:xfrm>
            <a:prstGeom prst="rect">
              <a:avLst/>
            </a:prstGeom>
          </p:spPr>
        </p:pic>
      </p:grpSp>
      <p:sp>
        <p:nvSpPr>
          <p:cNvPr id="8" name="TextBox 8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13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rcRect t="7983" b="798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176479">
            <a:off x="4085452" y="2862946"/>
            <a:ext cx="9500639" cy="2814852"/>
            <a:chOff x="0" y="0"/>
            <a:chExt cx="12667519" cy="3753136"/>
          </a:xfrm>
        </p:grpSpPr>
        <p:sp>
          <p:nvSpPr>
            <p:cNvPr id="3" name="TextBox 3"/>
            <p:cNvSpPr txBox="1"/>
            <p:nvPr/>
          </p:nvSpPr>
          <p:spPr>
            <a:xfrm>
              <a:off x="484417" y="-76200"/>
              <a:ext cx="3270419" cy="7501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59"/>
                </a:lnSpc>
              </a:pPr>
              <a:endParaRPr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193027"/>
              <a:ext cx="12667519" cy="156010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75"/>
                </a:lnSpc>
              </a:pPr>
              <a:r>
                <a:rPr lang="en-US" sz="7396">
                  <a:solidFill>
                    <a:srgbClr val="FFFFFF"/>
                  </a:solidFill>
                  <a:latin typeface="HK Grotesk Light"/>
                </a:rPr>
                <a:t>SORTING ALGORITHM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9050" y="9237345"/>
            <a:ext cx="18288000" cy="1054418"/>
            <a:chOff x="0" y="0"/>
            <a:chExt cx="24384000" cy="1405890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7" name="AutoShape 7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02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19714" y="2690229"/>
            <a:ext cx="10648572" cy="4268366"/>
            <a:chOff x="0" y="0"/>
            <a:chExt cx="14198097" cy="5691155"/>
          </a:xfrm>
        </p:grpSpPr>
        <p:sp>
          <p:nvSpPr>
            <p:cNvPr id="3" name="TextBox 3"/>
            <p:cNvSpPr txBox="1"/>
            <p:nvPr/>
          </p:nvSpPr>
          <p:spPr>
            <a:xfrm>
              <a:off x="0" y="-76200"/>
              <a:ext cx="14198097" cy="42087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040"/>
                </a:lnSpc>
              </a:pPr>
              <a:r>
                <a:rPr lang="en-US" sz="3600" dirty="0">
                  <a:solidFill>
                    <a:srgbClr val="FFFFFF"/>
                  </a:solidFill>
                  <a:latin typeface="HK Grotesk Light"/>
                </a:rPr>
                <a:t>A sorting algorithm is an algorithm that puts elements of a list in a certain order. </a:t>
              </a:r>
              <a:endParaRPr lang="en-US" sz="3600">
                <a:solidFill>
                  <a:srgbClr val="FFFFFF"/>
                </a:solidFill>
                <a:latin typeface="HK Grotesk Light"/>
              </a:endParaRPr>
            </a:p>
            <a:p>
              <a:pPr algn="ctr">
                <a:lnSpc>
                  <a:spcPts val="5040"/>
                </a:lnSpc>
              </a:pPr>
              <a:r>
                <a:rPr lang="en-US" sz="3600" dirty="0">
                  <a:solidFill>
                    <a:srgbClr val="FFFFFF"/>
                  </a:solidFill>
                  <a:latin typeface="HK Grotesk Light"/>
                </a:rPr>
                <a:t>For example: Sorting lists of characters based on their ASCII values.</a:t>
              </a:r>
            </a:p>
            <a:p>
              <a:pPr algn="ctr">
                <a:lnSpc>
                  <a:spcPts val="5040"/>
                </a:lnSpc>
              </a:pPr>
              <a:r>
                <a:rPr lang="en-US" sz="3600" dirty="0" err="1">
                  <a:solidFill>
                    <a:srgbClr val="FFFFFF"/>
                  </a:solidFill>
                  <a:latin typeface="HK Grotesk Light"/>
                </a:rPr>
                <a:t>a,t,u,p,o,i,j</a:t>
              </a:r>
              <a:r>
                <a:rPr lang="en-US" sz="3600" dirty="0">
                  <a:solidFill>
                    <a:srgbClr val="FFFFFF"/>
                  </a:solidFill>
                  <a:latin typeface="HK Grotesk Light"/>
                </a:rPr>
                <a:t>                      </a:t>
              </a:r>
              <a:r>
                <a:rPr lang="en-US" sz="3600" dirty="0" err="1">
                  <a:solidFill>
                    <a:srgbClr val="FFFFFF"/>
                  </a:solidFill>
                  <a:latin typeface="HK Grotesk Light"/>
                </a:rPr>
                <a:t>a,i,j,o,p,t,u</a:t>
              </a:r>
            </a:p>
          </p:txBody>
        </p:sp>
        <p:sp>
          <p:nvSpPr>
            <p:cNvPr id="4" name="AutoShape 4"/>
            <p:cNvSpPr/>
            <p:nvPr/>
          </p:nvSpPr>
          <p:spPr>
            <a:xfrm>
              <a:off x="5999213" y="5636008"/>
              <a:ext cx="2199671" cy="5514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0" y="9237345"/>
            <a:ext cx="18288000" cy="1054418"/>
            <a:chOff x="0" y="0"/>
            <a:chExt cx="24384000" cy="1405890"/>
          </a:xfrm>
        </p:grpSpPr>
        <p:sp>
          <p:nvSpPr>
            <p:cNvPr id="6" name="AutoShape 6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7" name="AutoShape 7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8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359386" y="5143500"/>
            <a:ext cx="1575262" cy="860487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03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097771" y="1640483"/>
            <a:ext cx="6859191" cy="2112076"/>
            <a:chOff x="0" y="0"/>
            <a:chExt cx="9145587" cy="2816102"/>
          </a:xfrm>
        </p:grpSpPr>
        <p:sp>
          <p:nvSpPr>
            <p:cNvPr id="3" name="TextBox 3"/>
            <p:cNvSpPr txBox="1"/>
            <p:nvPr/>
          </p:nvSpPr>
          <p:spPr>
            <a:xfrm>
              <a:off x="0" y="1753112"/>
              <a:ext cx="9145587" cy="1062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19"/>
                </a:lnSpc>
              </a:pPr>
              <a:r>
                <a:rPr lang="en-US" sz="4800">
                  <a:solidFill>
                    <a:srgbClr val="FFFFFF"/>
                  </a:solidFill>
                  <a:latin typeface="HK Grotesk Light"/>
                </a:rPr>
                <a:t>Bubble Sorting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3155748" y="-104775"/>
              <a:ext cx="2085322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00"/>
                </a:lnSpc>
              </a:pPr>
              <a:r>
                <a:rPr lang="en-US" sz="5000">
                  <a:solidFill>
                    <a:srgbClr val="FFFFFF"/>
                  </a:solidFill>
                  <a:latin typeface="HK Grotesk Bold"/>
                </a:rPr>
                <a:t>01</a:t>
              </a:r>
            </a:p>
          </p:txBody>
        </p:sp>
        <p:sp>
          <p:nvSpPr>
            <p:cNvPr id="5" name="AutoShape 5"/>
            <p:cNvSpPr/>
            <p:nvPr/>
          </p:nvSpPr>
          <p:spPr>
            <a:xfrm>
              <a:off x="0" y="450737"/>
              <a:ext cx="2199671" cy="5514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0005928" y="1640483"/>
            <a:ext cx="6859191" cy="2112076"/>
            <a:chOff x="0" y="0"/>
            <a:chExt cx="9145587" cy="2816102"/>
          </a:xfrm>
        </p:grpSpPr>
        <p:sp>
          <p:nvSpPr>
            <p:cNvPr id="7" name="TextBox 7"/>
            <p:cNvSpPr txBox="1"/>
            <p:nvPr/>
          </p:nvSpPr>
          <p:spPr>
            <a:xfrm>
              <a:off x="0" y="1753112"/>
              <a:ext cx="9145587" cy="1062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6719"/>
                </a:lnSpc>
              </a:pPr>
              <a:r>
                <a:rPr lang="en-US" sz="4800">
                  <a:solidFill>
                    <a:srgbClr val="FFFFFF"/>
                  </a:solidFill>
                  <a:latin typeface="HK Grotesk Light"/>
                </a:rPr>
                <a:t>Selection Sorting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3155748" y="-104775"/>
              <a:ext cx="2085322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00"/>
                </a:lnSpc>
              </a:pPr>
              <a:r>
                <a:rPr lang="en-US" sz="5000">
                  <a:solidFill>
                    <a:srgbClr val="FFFFFF"/>
                  </a:solidFill>
                  <a:latin typeface="HK Grotesk Bold"/>
                </a:rPr>
                <a:t>03</a:t>
              </a:r>
            </a:p>
          </p:txBody>
        </p:sp>
        <p:sp>
          <p:nvSpPr>
            <p:cNvPr id="9" name="AutoShape 9"/>
            <p:cNvSpPr/>
            <p:nvPr/>
          </p:nvSpPr>
          <p:spPr>
            <a:xfrm>
              <a:off x="0" y="450737"/>
              <a:ext cx="2199671" cy="5514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0" y="9237345"/>
            <a:ext cx="18288000" cy="1054418"/>
            <a:chOff x="0" y="0"/>
            <a:chExt cx="24384000" cy="1405890"/>
          </a:xfrm>
        </p:grpSpPr>
        <p:sp>
          <p:nvSpPr>
            <p:cNvPr id="11" name="AutoShape 11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12" name="AutoShape 12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13" name="TextBox 13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04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2097771" y="5655369"/>
            <a:ext cx="6859191" cy="2112076"/>
            <a:chOff x="0" y="0"/>
            <a:chExt cx="9145587" cy="2816102"/>
          </a:xfrm>
        </p:grpSpPr>
        <p:sp>
          <p:nvSpPr>
            <p:cNvPr id="15" name="TextBox 15"/>
            <p:cNvSpPr txBox="1"/>
            <p:nvPr/>
          </p:nvSpPr>
          <p:spPr>
            <a:xfrm>
              <a:off x="0" y="1753112"/>
              <a:ext cx="9145587" cy="1062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19"/>
                </a:lnSpc>
              </a:pPr>
              <a:r>
                <a:rPr lang="en-US" sz="4800">
                  <a:solidFill>
                    <a:srgbClr val="FFFFFF"/>
                  </a:solidFill>
                  <a:latin typeface="HK Grotesk Light"/>
                </a:rPr>
                <a:t>Merge Sorting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3155748" y="-104775"/>
              <a:ext cx="2085322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00"/>
                </a:lnSpc>
              </a:pPr>
              <a:r>
                <a:rPr lang="en-US" sz="5000">
                  <a:solidFill>
                    <a:srgbClr val="FFFFFF"/>
                  </a:solidFill>
                  <a:latin typeface="HK Grotesk Bold"/>
                </a:rPr>
                <a:t>02</a:t>
              </a:r>
            </a:p>
          </p:txBody>
        </p:sp>
        <p:sp>
          <p:nvSpPr>
            <p:cNvPr id="17" name="AutoShape 17"/>
            <p:cNvSpPr/>
            <p:nvPr/>
          </p:nvSpPr>
          <p:spPr>
            <a:xfrm>
              <a:off x="0" y="450737"/>
              <a:ext cx="2199671" cy="55147"/>
            </a:xfrm>
            <a:prstGeom prst="rect">
              <a:avLst/>
            </a:prstGeom>
            <a:solidFill>
              <a:srgbClr val="FFFFFF"/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10005928" y="5655369"/>
            <a:ext cx="6859191" cy="2112076"/>
            <a:chOff x="0" y="0"/>
            <a:chExt cx="9145587" cy="2816102"/>
          </a:xfrm>
        </p:grpSpPr>
        <p:sp>
          <p:nvSpPr>
            <p:cNvPr id="19" name="TextBox 19"/>
            <p:cNvSpPr txBox="1"/>
            <p:nvPr/>
          </p:nvSpPr>
          <p:spPr>
            <a:xfrm>
              <a:off x="0" y="1753112"/>
              <a:ext cx="9145587" cy="10629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719"/>
                </a:lnSpc>
              </a:pPr>
              <a:r>
                <a:rPr lang="en-US" sz="4800">
                  <a:solidFill>
                    <a:srgbClr val="FFFFFF"/>
                  </a:solidFill>
                  <a:latin typeface="HK Grotesk Light"/>
                </a:rPr>
                <a:t>Insertion sorting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3155748" y="-104775"/>
              <a:ext cx="2085322" cy="11165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000"/>
                </a:lnSpc>
              </a:pPr>
              <a:r>
                <a:rPr lang="en-US" sz="5000">
                  <a:solidFill>
                    <a:srgbClr val="FFFFFF"/>
                  </a:solidFill>
                  <a:latin typeface="HK Grotesk Bold"/>
                </a:rPr>
                <a:t>04</a:t>
              </a:r>
            </a:p>
          </p:txBody>
        </p:sp>
        <p:sp>
          <p:nvSpPr>
            <p:cNvPr id="21" name="AutoShape 21"/>
            <p:cNvSpPr/>
            <p:nvPr/>
          </p:nvSpPr>
          <p:spPr>
            <a:xfrm>
              <a:off x="0" y="450737"/>
              <a:ext cx="2199671" cy="55147"/>
            </a:xfrm>
            <a:prstGeom prst="rect">
              <a:avLst/>
            </a:pr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7825" b="782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7345"/>
            <a:ext cx="18288000" cy="1054418"/>
            <a:chOff x="0" y="0"/>
            <a:chExt cx="24384000" cy="1405890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4" name="AutoShape 4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4621417" y="3914775"/>
            <a:ext cx="9045166" cy="2447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600"/>
              </a:lnSpc>
            </a:pPr>
            <a:r>
              <a:rPr lang="en-US" sz="8000">
                <a:solidFill>
                  <a:srgbClr val="FFFFFF"/>
                </a:solidFill>
                <a:latin typeface="HK Grotesk Light"/>
              </a:rPr>
              <a:t>BUBBLE SORTING ALGORITHM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04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825961" y="1683397"/>
            <a:ext cx="11462039" cy="6920206"/>
            <a:chOff x="0" y="0"/>
            <a:chExt cx="15282719" cy="9226942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15282719" cy="9226942"/>
            </a:xfrm>
            <a:prstGeom prst="rect">
              <a:avLst/>
            </a:prstGeom>
          </p:spPr>
        </p:pic>
      </p:grpSp>
      <p:grpSp>
        <p:nvGrpSpPr>
          <p:cNvPr id="4" name="Group 4"/>
          <p:cNvGrpSpPr/>
          <p:nvPr/>
        </p:nvGrpSpPr>
        <p:grpSpPr>
          <a:xfrm>
            <a:off x="0" y="9237345"/>
            <a:ext cx="18288000" cy="1054418"/>
            <a:chOff x="0" y="0"/>
            <a:chExt cx="24384000" cy="1405890"/>
          </a:xfrm>
        </p:grpSpPr>
        <p:sp>
          <p:nvSpPr>
            <p:cNvPr id="5" name="AutoShape 5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6" name="AutoShape 6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028700" y="2560320"/>
            <a:ext cx="5600985" cy="50901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FFFFF"/>
                </a:solidFill>
                <a:latin typeface="HK Grotesk Light"/>
              </a:rPr>
              <a:t>Bubble sort, sometimes referred to as sinking sort, is a simple sorting algorithm that repeatedly steps through the list, compares adjacent elements and swaps them if they are in the wrong order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05</a:t>
            </a:r>
          </a:p>
        </p:txBody>
      </p:sp>
      <p:pic>
        <p:nvPicPr>
          <p:cNvPr id="10" name="Picture 10">
            <a:hlinkClick r:id="" action="ppaction://media"/>
            <a:extLst>
              <a:ext uri="{FF2B5EF4-FFF2-40B4-BE49-F238E27FC236}">
                <a16:creationId xmlns:a16="http://schemas.microsoft.com/office/drawing/2014/main" id="{451ACD15-3DDE-4800-A923-F6D460A34EC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7742207" y="1916682"/>
            <a:ext cx="9704717" cy="61301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hlinkClick r:id="" action="ppaction://media"/>
            <a:extLst>
              <a:ext uri="{FF2B5EF4-FFF2-40B4-BE49-F238E27FC236}">
                <a16:creationId xmlns:a16="http://schemas.microsoft.com/office/drawing/2014/main" id="{9279F8F7-08D6-4E71-8B0C-ED56A792DA4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-2696"/>
            <a:ext cx="18244867" cy="102708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56770" y="3468545"/>
            <a:ext cx="6244702" cy="24355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459"/>
              </a:lnSpc>
            </a:pPr>
            <a:r>
              <a:rPr lang="en-US" sz="4613">
                <a:solidFill>
                  <a:srgbClr val="FFFFFF"/>
                </a:solidFill>
                <a:latin typeface="HK Grotesk Light"/>
              </a:rPr>
              <a:t>WORKING OF BUBBLE SORT IN GNUSims 8085 SIMULATOR</a:t>
            </a: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80000"/>
          </a:blip>
          <a:srcRect/>
          <a:stretch>
            <a:fillRect/>
          </a:stretch>
        </p:blipFill>
        <p:spPr>
          <a:xfrm>
            <a:off x="7587714" y="-153289"/>
            <a:ext cx="10486528" cy="1059357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0" y="9237345"/>
            <a:ext cx="18288000" cy="1054418"/>
            <a:chOff x="0" y="0"/>
            <a:chExt cx="24384000" cy="1405890"/>
          </a:xfrm>
        </p:grpSpPr>
        <p:sp>
          <p:nvSpPr>
            <p:cNvPr id="5" name="AutoShape 5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6" name="AutoShape 6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08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113413" y="8664044"/>
            <a:ext cx="8061174" cy="5942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63"/>
              </a:lnSpc>
            </a:pPr>
            <a:r>
              <a:rPr lang="en-US" sz="3473">
                <a:solidFill>
                  <a:srgbClr val="FFFFFF"/>
                </a:solidFill>
                <a:latin typeface="HK Grotesk Light"/>
              </a:rPr>
              <a:t>https://gnusim8085.srid.ca/download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9237345"/>
            <a:ext cx="18288000" cy="1054418"/>
            <a:chOff x="0" y="0"/>
            <a:chExt cx="24384000" cy="1405890"/>
          </a:xfrm>
        </p:grpSpPr>
        <p:sp>
          <p:nvSpPr>
            <p:cNvPr id="3" name="AutoShape 3"/>
            <p:cNvSpPr/>
            <p:nvPr/>
          </p:nvSpPr>
          <p:spPr>
            <a:xfrm>
              <a:off x="0" y="0"/>
              <a:ext cx="24384000" cy="40640"/>
            </a:xfrm>
            <a:prstGeom prst="rect">
              <a:avLst/>
            </a:prstGeom>
            <a:solidFill>
              <a:srgbClr val="FFFFFF"/>
            </a:solidFill>
          </p:spPr>
        </p:sp>
        <p:sp>
          <p:nvSpPr>
            <p:cNvPr id="4" name="AutoShape 4"/>
            <p:cNvSpPr/>
            <p:nvPr/>
          </p:nvSpPr>
          <p:spPr>
            <a:xfrm>
              <a:off x="20059651" y="34290"/>
              <a:ext cx="40664" cy="1371600"/>
            </a:xfrm>
            <a:prstGeom prst="rect">
              <a:avLst/>
            </a:prstGeom>
            <a:solidFill>
              <a:srgbClr val="FFFFFF"/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548466" y="1131842"/>
            <a:ext cx="14454091" cy="8126458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5515310" y="9596755"/>
            <a:ext cx="2282924" cy="3232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 spc="38">
                <a:solidFill>
                  <a:srgbClr val="FFFFFF"/>
                </a:solidFill>
                <a:latin typeface="HK Grotesk Light"/>
              </a:rPr>
              <a:t>PAGE 09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-85725"/>
            <a:ext cx="5080797" cy="1459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36"/>
              </a:lnSpc>
            </a:pPr>
            <a:r>
              <a:rPr lang="en-US" sz="4169">
                <a:solidFill>
                  <a:srgbClr val="FFFFFF"/>
                </a:solidFill>
                <a:latin typeface="Abhaya Libre Regular"/>
              </a:rPr>
              <a:t>MNEMONICS </a:t>
            </a:r>
          </a:p>
          <a:p>
            <a:pPr algn="ctr">
              <a:lnSpc>
                <a:spcPts val="5836"/>
              </a:lnSpc>
            </a:pPr>
            <a:r>
              <a:rPr lang="en-US" sz="4169">
                <a:solidFill>
                  <a:srgbClr val="FFFFFF"/>
                </a:solidFill>
                <a:latin typeface="Abhaya Libre Regular"/>
              </a:rPr>
              <a:t>IN 8085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TO SORT ARRAY OF DATA USING 8085</dc:title>
  <cp:revision>22</cp:revision>
  <dcterms:created xsi:type="dcterms:W3CDTF">2006-08-16T00:00:00Z</dcterms:created>
  <dcterms:modified xsi:type="dcterms:W3CDTF">2021-05-09T11:47:08Z</dcterms:modified>
  <dc:identifier>DAEd1L7rN_A</dc:identifier>
</cp:coreProperties>
</file>

<file path=docProps/thumbnail.jpeg>
</file>